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9" r:id="rId8"/>
    <p:sldId id="263" r:id="rId9"/>
    <p:sldId id="267" r:id="rId10"/>
    <p:sldId id="264" r:id="rId11"/>
    <p:sldId id="268" r:id="rId12"/>
    <p:sldId id="265" r:id="rId13"/>
    <p:sldId id="266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2"/>
    <p:restoredTop sz="94629"/>
  </p:normalViewPr>
  <p:slideViewPr>
    <p:cSldViewPr snapToGrid="0" snapToObjects="1">
      <p:cViewPr varScale="1">
        <p:scale>
          <a:sx n="103" d="100"/>
          <a:sy n="103" d="100"/>
        </p:scale>
        <p:origin x="33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3596BB4-2885-D646-A616-C08926A463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4105759-27B4-8E47-9F2E-4BDF01026B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24612BE-93CF-3D43-84FD-2E21FC3EEF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09FF9-2885-074D-B54B-904565719D23}" type="datetimeFigureOut">
              <a:rPr lang="ru-RU" smtClean="0"/>
              <a:t>27.02.2019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6538A84-C824-FB42-8F55-97A1476AD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D18914E-B9AA-E643-A0F4-086531210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F8DC3-55DE-234C-9875-5EBD83566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3377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97066B-C347-F641-ADB4-1C8165B80F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D487E80-B0B4-9B4F-A15A-5A4D63BFC1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8052F91-9D9E-FD44-9B6A-243235B21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09FF9-2885-074D-B54B-904565719D23}" type="datetimeFigureOut">
              <a:rPr lang="ru-RU" smtClean="0"/>
              <a:t>27.02.2019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285E102-F2C9-6444-9380-1C8F4365F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8399A5B-1105-0547-B27E-53D20B9CF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F8DC3-55DE-234C-9875-5EBD83566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5753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8069BF4-A417-ED48-A79A-72D51D5189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5EC5895-4FC4-244C-AED9-50D6AF0305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954F298-30E1-384E-AAE1-FB149EEE04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09FF9-2885-074D-B54B-904565719D23}" type="datetimeFigureOut">
              <a:rPr lang="ru-RU" smtClean="0"/>
              <a:t>27.02.2019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7441F9C-4C92-9746-84D9-B8B4789B5C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01BFE91-DB60-8740-AD50-366152E9B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F8DC3-55DE-234C-9875-5EBD83566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3823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9F0A96-AC88-EC41-A408-2854E3E02A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3919CB3-24B6-9440-A2C0-8BC2A5AAD0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5189CC1-2595-F94F-A9BB-BAF8B1EF2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09FF9-2885-074D-B54B-904565719D23}" type="datetimeFigureOut">
              <a:rPr lang="ru-RU" smtClean="0"/>
              <a:t>27.02.2019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B3D9815-DC06-0E48-AEA7-D9B719B1E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5F62999-0A1D-1C48-B471-8641801B1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F8DC3-55DE-234C-9875-5EBD83566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9719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36CE1E-3BBD-BB48-977C-597982EE0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668920F-0AB5-3F4E-AA4C-9F4686B272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6A30D86-9EFC-AD45-B2AB-47CA1FCD0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09FF9-2885-074D-B54B-904565719D23}" type="datetimeFigureOut">
              <a:rPr lang="ru-RU" smtClean="0"/>
              <a:t>27.02.2019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7FAFC92-1F6F-0841-9FD8-3DF2EF871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E223A70-64B4-7A42-9D21-726B2BEDA9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F8DC3-55DE-234C-9875-5EBD83566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4937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17E0E6-7C90-0B42-AB35-272CE206F8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BBBC8E3-2D96-F04E-B397-4E907F67B0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3E42691-7AC5-7A4D-AE0B-97D430C4CC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612751C-8B06-8546-A9B4-923D349A7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09FF9-2885-074D-B54B-904565719D23}" type="datetimeFigureOut">
              <a:rPr lang="ru-RU" smtClean="0"/>
              <a:t>27.02.2019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AD24CA5-712B-7948-9220-9B2E5F2EC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3F3BF71-9AD2-2840-8CF7-C34059255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F8DC3-55DE-234C-9875-5EBD83566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6602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6B88F7-4058-254A-AFB3-3A63615442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29CD7A4-A39C-8544-9089-102027A00F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8EF4E7A-A022-BE43-933E-60A8B0185D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36D725E-99D3-EE42-9F55-F05A06E479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B84E7A3-C218-6146-970B-8BDE31F839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514396B0-7C9D-A04A-AFEE-C29398660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09FF9-2885-074D-B54B-904565719D23}" type="datetimeFigureOut">
              <a:rPr lang="ru-RU" smtClean="0"/>
              <a:t>27.02.2019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8B8E053F-E28D-044B-9F0B-5CF3B43A0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6BC85EA4-AAB9-E24A-A44E-2E769BF57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F8DC3-55DE-234C-9875-5EBD83566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920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2C4FA2-072B-3F40-825D-4AC23FFF3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73C151B-5846-C74B-BCF7-E2E48B8AE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09FF9-2885-074D-B54B-904565719D23}" type="datetimeFigureOut">
              <a:rPr lang="ru-RU" smtClean="0"/>
              <a:t>27.02.2019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C3F6B73-B8CE-E844-9AAC-0CEA35292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F81A5DA-7C8D-2D40-BB89-13C7BAAC7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F8DC3-55DE-234C-9875-5EBD83566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8948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514E1725-CBB5-2B4B-9991-5F8514B326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09FF9-2885-074D-B54B-904565719D23}" type="datetimeFigureOut">
              <a:rPr lang="ru-RU" smtClean="0"/>
              <a:t>27.02.2019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BE8654D5-E974-1D41-B960-B44A7DFAD1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DC5F807-25C5-7D48-96D2-C07D7DE18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F8DC3-55DE-234C-9875-5EBD83566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4464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29240E-F9C0-404A-B4C3-E4E6A3EB76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82AF3C4-1141-E640-B7B2-EE6BFE68DD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7EEC049-6B25-2541-A298-BF9C804C03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61CFC5A-F87C-3A4F-BFD7-0DC2E50027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09FF9-2885-074D-B54B-904565719D23}" type="datetimeFigureOut">
              <a:rPr lang="ru-RU" smtClean="0"/>
              <a:t>27.02.2019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E299133-5B0B-1E49-8671-4A6BA710A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3F00F3B-5A50-1F49-A351-E7797811B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F8DC3-55DE-234C-9875-5EBD83566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6874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3FFA53-4FBE-1D44-AAA7-3C6BFB37D3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0D2C4892-399F-0941-BD53-0CB8251706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4761163-F56E-7B49-AF48-76A797C4F9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9F8AAF3-FDFB-A845-8E1B-863624FCFD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09FF9-2885-074D-B54B-904565719D23}" type="datetimeFigureOut">
              <a:rPr lang="ru-RU" smtClean="0"/>
              <a:t>27.02.2019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0106F1D-11AE-3A40-B5F7-F5AD549E1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FCBBED9-A2D8-204C-B259-B0D4BA1DC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F8DC3-55DE-234C-9875-5EBD83566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7412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1EC20F-F7C7-114D-8A87-4874480249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F2B4387-9E83-F040-A2FA-051304823D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A636531-CCB1-F047-B285-FF75D69BE1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509FF9-2885-074D-B54B-904565719D23}" type="datetimeFigureOut">
              <a:rPr lang="ru-RU" smtClean="0"/>
              <a:t>27.02.2019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BD53E22-24E1-504D-8C79-FDB99B8813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4165D12-F72F-EE42-9596-50104E74C3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4F8DC3-55DE-234C-9875-5EBD83566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6803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41848" y="1700809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/>
              <a:t>Lecture </a:t>
            </a:r>
            <a:r>
              <a:rPr lang="ru-RU" dirty="0"/>
              <a:t>5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Memory and storage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927648" y="3429000"/>
            <a:ext cx="6400800" cy="2736304"/>
          </a:xfrm>
        </p:spPr>
        <p:txBody>
          <a:bodyPr>
            <a:normAutofit/>
          </a:bodyPr>
          <a:lstStyle/>
          <a:p>
            <a:r>
              <a:rPr lang="en-US" dirty="0"/>
              <a:t>Computing platforms, semester 2</a:t>
            </a:r>
          </a:p>
          <a:p>
            <a:r>
              <a:rPr lang="en-US" dirty="0"/>
              <a:t>Novosibirsk State University</a:t>
            </a:r>
            <a:br>
              <a:rPr lang="en-US" dirty="0"/>
            </a:br>
            <a:r>
              <a:rPr lang="en-US" dirty="0"/>
              <a:t>University of Hertfordshire</a:t>
            </a:r>
          </a:p>
          <a:p>
            <a:r>
              <a:rPr lang="en-US" dirty="0"/>
              <a:t>D. Irtegov, </a:t>
            </a:r>
            <a:r>
              <a:rPr lang="en-US" dirty="0" err="1"/>
              <a:t>A.Shafarenko</a:t>
            </a:r>
            <a:endParaRPr lang="en-US" dirty="0"/>
          </a:p>
          <a:p>
            <a:r>
              <a:rPr lang="en-US" dirty="0"/>
              <a:t>2019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33175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s://cdn.ttgtmedia.com/rms/onlineImages/disk_drive_components.jpg">
            <a:extLst>
              <a:ext uri="{FF2B5EF4-FFF2-40B4-BE49-F238E27FC236}">
                <a16:creationId xmlns:a16="http://schemas.microsoft.com/office/drawing/2014/main" id="{753E12A4-CFA2-B041-89DF-953E6520BC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1935" y="890927"/>
            <a:ext cx="7830066" cy="55019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>
            <a:extLst>
              <a:ext uri="{FF2B5EF4-FFF2-40B4-BE49-F238E27FC236}">
                <a16:creationId xmlns:a16="http://schemas.microsoft.com/office/drawing/2014/main" id="{F28966E4-3B9F-264C-819A-E1D00E48CA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524632" cy="4351338"/>
          </a:xfrm>
        </p:spPr>
        <p:txBody>
          <a:bodyPr/>
          <a:lstStyle/>
          <a:p>
            <a:r>
              <a:rPr lang="en-US" dirty="0"/>
              <a:t>Most of data in the world are stored on magnetic storage, mostly hard disk drives</a:t>
            </a:r>
          </a:p>
          <a:p>
            <a:r>
              <a:rPr lang="en-US" dirty="0"/>
              <a:t>HDD is a complex device including mechanical moving parts, analog circuits and nontrivial digital sequential logic</a:t>
            </a:r>
            <a:endParaRPr lang="ru-RU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244122-6E6E-9E45-B97E-7C7520D911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Magnetic storage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6530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2866AF-233F-C44E-95AA-D6802EF0F0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 components of HDD</a:t>
            </a:r>
            <a:endParaRPr lang="ru-RU" dirty="0"/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9F49B62F-EB1E-A146-AC92-8BCC9C5B90D2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7483" y="1690688"/>
            <a:ext cx="5897033" cy="4393406"/>
          </a:xfrm>
          <a:prstGeom prst="rect">
            <a:avLst/>
          </a:prstGeom>
          <a:blipFill dpi="0" rotWithShape="0">
            <a:blip/>
            <a:srcRect/>
            <a:stretch>
              <a:fillRect/>
            </a:stretch>
          </a:blip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52774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85A27B-AF31-AB47-AD4E-BEED671F4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Logical structure of HDD storage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CEF3BD2-CE57-B849-89A0-8EF18BCB58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796481" cy="435133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Disk consists of several plates</a:t>
            </a:r>
          </a:p>
          <a:p>
            <a:r>
              <a:rPr lang="en-US" dirty="0"/>
              <a:t>Every plate has two corresponding read/write magnetic heads (one per each side)</a:t>
            </a:r>
          </a:p>
          <a:p>
            <a:r>
              <a:rPr lang="en-US" dirty="0"/>
              <a:t>Every position of the arm correspond to a track/cylinder</a:t>
            </a:r>
          </a:p>
          <a:p>
            <a:r>
              <a:rPr lang="en-US" dirty="0"/>
              <a:t>Tracks are divided to sectors (typically 512 bytes)</a:t>
            </a:r>
          </a:p>
          <a:p>
            <a:r>
              <a:rPr lang="en-US" dirty="0"/>
              <a:t>Sectors can be read and written only as a whole </a:t>
            </a:r>
            <a:br>
              <a:rPr lang="en-US" dirty="0"/>
            </a:br>
            <a:r>
              <a:rPr lang="en-US" dirty="0"/>
              <a:t>thus the term ‘block device’</a:t>
            </a:r>
            <a:endParaRPr lang="ru-RU" dirty="0"/>
          </a:p>
        </p:txBody>
      </p:sp>
      <p:pic>
        <p:nvPicPr>
          <p:cNvPr id="6146" name="Picture 2" descr="Niedrige Festplatte Geometrie">
            <a:extLst>
              <a:ext uri="{FF2B5EF4-FFF2-40B4-BE49-F238E27FC236}">
                <a16:creationId xmlns:a16="http://schemas.microsoft.com/office/drawing/2014/main" id="{B5101550-6E8B-A241-842A-A62B4366A3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2530" y="1825625"/>
            <a:ext cx="5828038" cy="3030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47141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01021F-8315-674C-AF76-BA900D5279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Evolution of HDD controllers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932E5EB-8759-FC45-801E-26E3294017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First generations of disks had relatively stupid controllers</a:t>
            </a:r>
          </a:p>
          <a:p>
            <a:r>
              <a:rPr lang="en-US" dirty="0"/>
              <a:t>Disk controller had commands like: </a:t>
            </a:r>
          </a:p>
          <a:p>
            <a:pPr lvl="1"/>
            <a:r>
              <a:rPr lang="en-US" dirty="0"/>
              <a:t>turn on motor, </a:t>
            </a:r>
          </a:p>
          <a:p>
            <a:pPr lvl="1"/>
            <a:r>
              <a:rPr lang="en-US" dirty="0"/>
              <a:t>move head to position 20, </a:t>
            </a:r>
          </a:p>
          <a:p>
            <a:pPr lvl="1"/>
            <a:r>
              <a:rPr lang="en-US" dirty="0"/>
              <a:t>read sector #15</a:t>
            </a:r>
          </a:p>
          <a:p>
            <a:r>
              <a:rPr lang="en-US" dirty="0"/>
              <a:t>Next generation of disks had complex processors with commands like: </a:t>
            </a:r>
            <a:br>
              <a:rPr lang="en-US" dirty="0"/>
            </a:br>
            <a:r>
              <a:rPr lang="en-US" dirty="0"/>
              <a:t>	read sector from track 20, position 15</a:t>
            </a:r>
          </a:p>
          <a:p>
            <a:r>
              <a:rPr lang="en-US" dirty="0"/>
              <a:t>Next steps </a:t>
            </a:r>
          </a:p>
          <a:p>
            <a:pPr lvl="1"/>
            <a:r>
              <a:rPr lang="en-US" dirty="0"/>
              <a:t>Standard interfaces, like IDE/SATA and SCSI</a:t>
            </a:r>
          </a:p>
          <a:p>
            <a:pPr lvl="1"/>
            <a:r>
              <a:rPr lang="en-US" dirty="0"/>
              <a:t>Logical block addressing, when all surfaces and tracks were considered a linear sequence of sectors</a:t>
            </a:r>
          </a:p>
          <a:p>
            <a:pPr lvl="1"/>
            <a:r>
              <a:rPr lang="en-US" dirty="0"/>
              <a:t>Command queuing</a:t>
            </a:r>
          </a:p>
          <a:p>
            <a:r>
              <a:rPr lang="en-US" dirty="0"/>
              <a:t>LBA greatly simplified replacement of HDD with SSD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9601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7770AE-0783-9949-9090-056FC707A0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4116859" cy="2328648"/>
          </a:xfrm>
        </p:spPr>
        <p:txBody>
          <a:bodyPr>
            <a:normAutofit/>
          </a:bodyPr>
          <a:lstStyle/>
          <a:p>
            <a:r>
              <a:rPr lang="en-US" dirty="0"/>
              <a:t>Dynamic Random Access Memory</a:t>
            </a:r>
            <a:endParaRPr lang="ru-RU" dirty="0"/>
          </a:p>
        </p:txBody>
      </p:sp>
      <p:pic>
        <p:nvPicPr>
          <p:cNvPr id="1026" name="Picture 2" descr="https://upload.wikimedia.org/wikipedia/commons/3/3d/Square_array_of_mosfet_cells_read.png">
            <a:extLst>
              <a:ext uri="{FF2B5EF4-FFF2-40B4-BE49-F238E27FC236}">
                <a16:creationId xmlns:a16="http://schemas.microsoft.com/office/drawing/2014/main" id="{8607FA92-A229-4248-8C3E-D4625564610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0386" y="493936"/>
            <a:ext cx="4015213" cy="59272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62874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FD3606-C175-4643-8E2D-F202655B8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Mask Read-Only Memory</a:t>
            </a:r>
            <a:endParaRPr lang="ru-RU" dirty="0"/>
          </a:p>
        </p:txBody>
      </p:sp>
      <p:pic>
        <p:nvPicPr>
          <p:cNvPr id="2050" name="Picture 2" descr="http://www.eeeguide.com/wp-content/uploads/2016/09/ROM.jpg">
            <a:extLst>
              <a:ext uri="{FF2B5EF4-FFF2-40B4-BE49-F238E27FC236}">
                <a16:creationId xmlns:a16="http://schemas.microsoft.com/office/drawing/2014/main" id="{A6E5E854-17CA-0E47-B22E-882265A1607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814319"/>
            <a:ext cx="5283200" cy="410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A91D3A8-AEFB-F943-98F8-195A62933FB8}"/>
              </a:ext>
            </a:extLst>
          </p:cNvPr>
          <p:cNvSpPr txBox="1"/>
          <p:nvPr/>
        </p:nvSpPr>
        <p:spPr>
          <a:xfrm>
            <a:off x="812800" y="1914289"/>
            <a:ext cx="515551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During chip manufacturing, some rows are connected to some columns, and others are not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Connected row/column read as one, disconnected as zero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To some degree, mask ROM is equivalent to combinatory circuits/PLA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Both take input bit string and produce output bit string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PLA need less gates than equivalent ROM when most values are zero</a:t>
            </a:r>
            <a:r>
              <a:rPr lang="en-US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08998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F0D715-CE8E-8F4D-9E0C-8E162B79A6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Programmable ROM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37B26B8-9C35-AD4C-B63E-6F53866BD4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Fuse PROM</a:t>
            </a:r>
          </a:p>
          <a:p>
            <a:pPr lvl="1"/>
            <a:r>
              <a:rPr lang="en-US" dirty="0"/>
              <a:t>Columns and rows connected by </a:t>
            </a:r>
            <a:r>
              <a:rPr lang="en-US" dirty="0" err="1"/>
              <a:t>meltable</a:t>
            </a:r>
            <a:r>
              <a:rPr lang="en-US" dirty="0"/>
              <a:t> resistors (fuses)</a:t>
            </a:r>
          </a:p>
          <a:p>
            <a:pPr lvl="1"/>
            <a:r>
              <a:rPr lang="en-US" dirty="0"/>
              <a:t>During programming, some fuses are melted by high voltage/current</a:t>
            </a:r>
          </a:p>
          <a:p>
            <a:pPr lvl="1"/>
            <a:r>
              <a:rPr lang="en-US" dirty="0"/>
              <a:t>After that, there is no way back (you can fuse 1 bits to 0, but not 0 to 1)</a:t>
            </a:r>
          </a:p>
          <a:p>
            <a:r>
              <a:rPr lang="en-US" dirty="0"/>
              <a:t>Erasable PROM</a:t>
            </a:r>
          </a:p>
          <a:p>
            <a:pPr lvl="1"/>
            <a:r>
              <a:rPr lang="en-US" dirty="0"/>
              <a:t>All industrially used EPROM types are built around floating gate transistor</a:t>
            </a:r>
          </a:p>
          <a:p>
            <a:pPr lvl="1"/>
            <a:r>
              <a:rPr lang="en-US" dirty="0"/>
              <a:t>Floating gate is charged by high voltage using quantum tunneling effect</a:t>
            </a:r>
          </a:p>
          <a:p>
            <a:pPr lvl="1"/>
            <a:r>
              <a:rPr lang="en-US" dirty="0"/>
              <a:t>But how to discharge it?</a:t>
            </a:r>
          </a:p>
          <a:p>
            <a:pPr lvl="2"/>
            <a:r>
              <a:rPr lang="en-US" dirty="0"/>
              <a:t>Ultraviolet erasable PROM (I really programmed those)</a:t>
            </a:r>
          </a:p>
          <a:p>
            <a:pPr lvl="2"/>
            <a:r>
              <a:rPr lang="en-US" dirty="0"/>
              <a:t>Electrically erasable PROM (even higher voltage used to discharge all gates on the chip)</a:t>
            </a:r>
          </a:p>
          <a:p>
            <a:pPr lvl="2"/>
            <a:r>
              <a:rPr lang="en-US" dirty="0"/>
              <a:t>Block erasable EEPROM is known as flash memory</a:t>
            </a:r>
          </a:p>
          <a:p>
            <a:r>
              <a:rPr lang="en-US" dirty="0"/>
              <a:t>There are programmable logical gate arrays (PGA) build using same approaches </a:t>
            </a:r>
          </a:p>
          <a:p>
            <a:pPr lvl="2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20580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CAC043-7EED-3B46-962B-372346410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Modern flash memory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AA51774-1501-4948-9967-024632660D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257800" cy="4351338"/>
          </a:xfrm>
        </p:spPr>
        <p:txBody>
          <a:bodyPr/>
          <a:lstStyle/>
          <a:p>
            <a:r>
              <a:rPr lang="en-US" dirty="0"/>
              <a:t>Most common type of flash memory is known as NAND memory</a:t>
            </a:r>
          </a:p>
          <a:p>
            <a:r>
              <a:rPr lang="en-US" dirty="0"/>
              <a:t>It has higher density than RAM-like circuits</a:t>
            </a:r>
          </a:p>
          <a:p>
            <a:r>
              <a:rPr lang="en-US" dirty="0"/>
              <a:t>All EPROM devices have limited number of write cycles</a:t>
            </a:r>
          </a:p>
          <a:p>
            <a:r>
              <a:rPr lang="en-US" dirty="0"/>
              <a:t>First generations of EEPROM had ~10 000 writes, modern flash has ~100 000 writes</a:t>
            </a:r>
            <a:endParaRPr lang="ru-RU" dirty="0"/>
          </a:p>
        </p:txBody>
      </p:sp>
      <p:pic>
        <p:nvPicPr>
          <p:cNvPr id="3074" name="Picture 2" descr="NAND Flash memory array organization.  ">
            <a:extLst>
              <a:ext uri="{FF2B5EF4-FFF2-40B4-BE49-F238E27FC236}">
                <a16:creationId xmlns:a16="http://schemas.microsoft.com/office/drawing/2014/main" id="{C8E6B8AC-F586-9D45-B16A-256F7053A6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500445"/>
            <a:ext cx="4774513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23548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F06DBF-DB6F-E64A-AA04-DB0546DD1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Wear leveling</a:t>
            </a:r>
            <a:endParaRPr lang="ru-RU" dirty="0"/>
          </a:p>
        </p:txBody>
      </p:sp>
      <p:pic>
        <p:nvPicPr>
          <p:cNvPr id="4098" name="Picture 2" descr="https://upload.wikimedia.org/wikipedia/commons/6/66/Garbage_Collection.png">
            <a:extLst>
              <a:ext uri="{FF2B5EF4-FFF2-40B4-BE49-F238E27FC236}">
                <a16:creationId xmlns:a16="http://schemas.microsoft.com/office/drawing/2014/main" id="{1B90387C-DCF8-7A45-B7B9-AEC9ACABD58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8703" y="1684533"/>
            <a:ext cx="6155097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B6716FF-F732-0440-AB87-3CF7451E2E80}"/>
              </a:ext>
            </a:extLst>
          </p:cNvPr>
          <p:cNvSpPr txBox="1"/>
          <p:nvPr/>
        </p:nvSpPr>
        <p:spPr>
          <a:xfrm>
            <a:off x="838199" y="1788554"/>
            <a:ext cx="447520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Memory is divided to large blocks </a:t>
            </a:r>
            <a:br>
              <a:rPr lang="en-US" dirty="0"/>
            </a:br>
            <a:r>
              <a:rPr lang="en-US" dirty="0"/>
              <a:t>(typically several megabytes)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Every block is divided to smaller pages (typically 512 bytes)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Logical pages are dynamically mapped to physical pages </a:t>
            </a:r>
            <a:br>
              <a:rPr lang="en-US" dirty="0"/>
            </a:br>
            <a:r>
              <a:rPr lang="en-US" dirty="0"/>
              <a:t>(mapping device is not on the picture)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When application writes to the page, flash controller selects an erased (free) page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When page is written again, controller selects another page and marks old one as garbage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When too many pages become garbage, non-garbage pages are evacuated to another block(s) and the block is erased.</a:t>
            </a:r>
          </a:p>
        </p:txBody>
      </p:sp>
    </p:spTree>
    <p:extLst>
      <p:ext uri="{BB962C8B-B14F-4D97-AF65-F5344CB8AC3E}">
        <p14:creationId xmlns:p14="http://schemas.microsoft.com/office/powerpoint/2010/main" val="11118657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915FF54-A2F6-CB45-B5A7-AB14AEF45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on wear leveling and garbage collection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151FB84-BDD1-264A-9E08-B748914461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Most applications (including operating systems) do not utilize all flash memory</a:t>
            </a:r>
          </a:p>
          <a:p>
            <a:r>
              <a:rPr lang="en-US" dirty="0"/>
              <a:t>If flash controller knows which pages are actually free, it does not need to evacuate them during garbage collection</a:t>
            </a:r>
          </a:p>
          <a:p>
            <a:r>
              <a:rPr lang="en-US" dirty="0"/>
              <a:t>There were attempts to build filesystem-aware SSD, but eventually TRIM/UNMAP commands were introduced to SATA/SAS standards</a:t>
            </a:r>
          </a:p>
          <a:p>
            <a:r>
              <a:rPr lang="en-US" dirty="0"/>
              <a:t>These commands allow filesystem to inform the SSD that page is no longer needed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50940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50D448B-1408-8F4B-8A56-8AC501A0F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Applications of flash memory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FD4E17E-AF4B-504F-A429-E0B5B57591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Main program memory and non-volatile data memory in embedded and mobile devices</a:t>
            </a:r>
          </a:p>
          <a:p>
            <a:r>
              <a:rPr lang="en-US" dirty="0"/>
              <a:t>Firmware in desktop and notebook computers</a:t>
            </a:r>
          </a:p>
          <a:p>
            <a:r>
              <a:rPr lang="en-US" dirty="0"/>
              <a:t>Specialized flash memory cards, like SD cards</a:t>
            </a:r>
          </a:p>
          <a:p>
            <a:r>
              <a:rPr lang="en-US" dirty="0"/>
              <a:t>Fast HDD emulators, like USB, SATA and SAS solid-state drives (SSD)</a:t>
            </a:r>
          </a:p>
          <a:p>
            <a:r>
              <a:rPr lang="en-US" dirty="0"/>
              <a:t>NVRAM storage In desktop and notebook computers </a:t>
            </a:r>
            <a:br>
              <a:rPr lang="en-US" dirty="0"/>
            </a:br>
            <a:r>
              <a:rPr lang="en-US" dirty="0"/>
              <a:t>(also behaves like block storage)</a:t>
            </a:r>
          </a:p>
        </p:txBody>
      </p:sp>
    </p:spTree>
    <p:extLst>
      <p:ext uri="{BB962C8B-B14F-4D97-AF65-F5344CB8AC3E}">
        <p14:creationId xmlns:p14="http://schemas.microsoft.com/office/powerpoint/2010/main" val="40216506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256C27-9941-EB42-BF0E-63BA4BD67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matrix-like electronic device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FDED421-FEAE-6342-87C5-795A56570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257800" cy="4351338"/>
          </a:xfrm>
        </p:spPr>
        <p:txBody>
          <a:bodyPr/>
          <a:lstStyle/>
          <a:p>
            <a:r>
              <a:rPr lang="en-US" dirty="0"/>
              <a:t>Liquid Crystal Display</a:t>
            </a:r>
          </a:p>
          <a:p>
            <a:r>
              <a:rPr lang="en-US" dirty="0"/>
              <a:t>Based on liquid crystals – substances that change optical properties in electric field</a:t>
            </a:r>
          </a:p>
          <a:p>
            <a:r>
              <a:rPr lang="en-US" dirty="0"/>
              <a:t>Every element of the display is a pair of electrodes. Electrically, it is a simple capacitor</a:t>
            </a:r>
          </a:p>
          <a:p>
            <a:r>
              <a:rPr lang="en-US" dirty="0"/>
              <a:t>Modern active matrix LCD have a transistor per element to speed up charge/discharge </a:t>
            </a:r>
            <a:endParaRPr lang="ru-RU" dirty="0"/>
          </a:p>
        </p:txBody>
      </p:sp>
      <p:pic>
        <p:nvPicPr>
          <p:cNvPr id="7172" name="Picture 4" descr="Active matrix LCD.">
            <a:extLst>
              <a:ext uri="{FF2B5EF4-FFF2-40B4-BE49-F238E27FC236}">
                <a16:creationId xmlns:a16="http://schemas.microsoft.com/office/drawing/2014/main" id="{8243D039-9D5A-714A-BBDE-671E9E3DB6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5999" y="1825624"/>
            <a:ext cx="5257799" cy="37611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497370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579</Words>
  <Application>Microsoft Macintosh PowerPoint</Application>
  <PresentationFormat>Широкоэкранный</PresentationFormat>
  <Paragraphs>75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Тема Office</vt:lpstr>
      <vt:lpstr>Lecture 5  Memory and storage</vt:lpstr>
      <vt:lpstr>Dynamic Random Access Memory</vt:lpstr>
      <vt:lpstr>Mask Read-Only Memory</vt:lpstr>
      <vt:lpstr>Programmable ROM</vt:lpstr>
      <vt:lpstr>Modern flash memory</vt:lpstr>
      <vt:lpstr>Wear leveling</vt:lpstr>
      <vt:lpstr>More on wear leveling and garbage collection</vt:lpstr>
      <vt:lpstr>Applications of flash memory</vt:lpstr>
      <vt:lpstr>Another matrix-like electronic device</vt:lpstr>
      <vt:lpstr>Magnetic storage</vt:lpstr>
      <vt:lpstr>Main components of HDD</vt:lpstr>
      <vt:lpstr>Logical structure of HDD storage</vt:lpstr>
      <vt:lpstr>Evolution of HDD controllers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5  Memory</dc:title>
  <dc:creator>Dmitry Irtegov</dc:creator>
  <cp:lastModifiedBy>Dmitry Irtegov</cp:lastModifiedBy>
  <cp:revision>14</cp:revision>
  <dcterms:created xsi:type="dcterms:W3CDTF">2019-02-26T17:09:52Z</dcterms:created>
  <dcterms:modified xsi:type="dcterms:W3CDTF">2019-02-26T19:37:01Z</dcterms:modified>
</cp:coreProperties>
</file>